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3" r:id="rId5"/>
    <p:sldId id="258" r:id="rId6"/>
    <p:sldId id="259" r:id="rId7"/>
    <p:sldId id="267" r:id="rId8"/>
    <p:sldId id="269" r:id="rId9"/>
    <p:sldId id="268" r:id="rId10"/>
    <p:sldId id="265" r:id="rId11"/>
  </p:sldIdLst>
  <p:sldSz cx="10691813" cy="7559675"/>
  <p:notesSz cx="9144000" cy="6858000"/>
  <p:defaultTextStyle>
    <a:defPPr rtl="0"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368" userDrawn="1">
          <p15:clr>
            <a:srgbClr val="A4A3A4"/>
          </p15:clr>
        </p15:guide>
        <p15:guide id="7" orient="horz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8080"/>
    <a:srgbClr val="004986"/>
    <a:srgbClr val="197DCE"/>
    <a:srgbClr val="7FC6ED"/>
    <a:srgbClr val="F7F1E4"/>
    <a:srgbClr val="B8D3E8"/>
    <a:srgbClr val="BC7F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291" autoAdjust="0"/>
  </p:normalViewPr>
  <p:slideViewPr>
    <p:cSldViewPr snapToGrid="0" showGuides="1">
      <p:cViewPr>
        <p:scale>
          <a:sx n="66" d="100"/>
          <a:sy n="66" d="100"/>
        </p:scale>
        <p:origin x="-1310" y="-341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435E3D-4779-4F74-B50E-7D6C92F116A8}" type="datetime1">
              <a:rPr lang="ru-RU" smtClean="0"/>
              <a:pPr rtl="0"/>
              <a:t>09.10.2020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4E80F0-1DF1-4858-9B22-BB5AEB10E915}" type="datetime1">
              <a:rPr lang="ru-RU" noProof="0" smtClean="0"/>
              <a:pPr rtl="0"/>
              <a:t>09.10.2020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5288" y="857250"/>
            <a:ext cx="327342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607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5288" y="857250"/>
            <a:ext cx="327342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15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5288" y="857250"/>
            <a:ext cx="327342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44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5288" y="857250"/>
            <a:ext cx="327342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44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5288" y="857250"/>
            <a:ext cx="327342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44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5288" y="857250"/>
            <a:ext cx="327342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45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659967" y="0"/>
            <a:ext cx="8029063" cy="7559675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138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9516" y="3714215"/>
            <a:ext cx="3264370" cy="158733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1463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272" y="1208518"/>
            <a:ext cx="9217439" cy="2514771"/>
          </a:xfrm>
        </p:spPr>
        <p:txBody>
          <a:bodyPr rtlCol="0">
            <a:noAutofit/>
          </a:bodyPr>
          <a:lstStyle>
            <a:lvl1pPr algn="l">
              <a:defRPr sz="5688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xmlns="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273" y="4159646"/>
            <a:ext cx="8848709" cy="1214637"/>
          </a:xfrm>
        </p:spPr>
        <p:txBody>
          <a:bodyPr rtlCol="0">
            <a:noAutofit/>
          </a:bodyPr>
          <a:lstStyle>
            <a:lvl1pPr marL="0" indent="0" algn="l">
              <a:buNone/>
              <a:defRPr sz="2844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5273" y="6009584"/>
            <a:ext cx="3830120" cy="357610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788" b="1" i="0">
                <a:solidFill>
                  <a:schemeClr val="bg2"/>
                </a:solidFill>
                <a:latin typeface="+mn-lt"/>
              </a:defRPr>
            </a:lvl1pPr>
            <a:lvl2pPr marL="371475" indent="0">
              <a:buNone/>
              <a:defRPr sz="1463" b="1" i="1"/>
            </a:lvl2pPr>
            <a:lvl3pPr marL="742950" indent="0">
              <a:buNone/>
              <a:defRPr sz="1463" b="1" i="1"/>
            </a:lvl3pPr>
            <a:lvl4pPr marL="1114425" indent="0">
              <a:buNone/>
              <a:defRPr sz="1463" b="1" i="1"/>
            </a:lvl4pPr>
            <a:lvl5pPr marL="1485900" indent="0">
              <a:buNone/>
              <a:defRPr sz="1463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5273" y="5627909"/>
            <a:ext cx="3830120" cy="357610"/>
          </a:xfrm>
        </p:spPr>
        <p:txBody>
          <a:bodyPr rtlCol="0">
            <a:noAutofit/>
          </a:bodyPr>
          <a:lstStyle>
            <a:lvl1pPr marL="0" indent="0" algn="l">
              <a:buNone/>
              <a:defRPr sz="1788" b="0" i="0">
                <a:solidFill>
                  <a:schemeClr val="bg2"/>
                </a:solidFill>
                <a:latin typeface="+mn-lt"/>
              </a:defRPr>
            </a:lvl1pPr>
            <a:lvl2pPr marL="371475" indent="0">
              <a:buNone/>
              <a:defRPr sz="1463" b="1" i="1"/>
            </a:lvl2pPr>
            <a:lvl3pPr marL="742950" indent="0">
              <a:buNone/>
              <a:defRPr sz="1463" b="1" i="1"/>
            </a:lvl3pPr>
            <a:lvl4pPr marL="1114425" indent="0">
              <a:buNone/>
              <a:defRPr sz="1463" b="1" i="1"/>
            </a:lvl4pPr>
            <a:lvl5pPr marL="1485900" indent="0">
              <a:buNone/>
              <a:defRPr sz="1463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</p:spTree>
    <p:extLst>
      <p:ext uri="{BB962C8B-B14F-4D97-AF65-F5344CB8AC3E}">
        <p14:creationId xmlns=""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ствен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:a16="http://schemas.microsoft.com/office/drawing/2014/main" xmlns="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8028882" cy="7559675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138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 19">
            <a:extLst>
              <a:ext uri="{FF2B5EF4-FFF2-40B4-BE49-F238E27FC236}">
                <a16:creationId xmlns:a16="http://schemas.microsoft.com/office/drawing/2014/main" xmlns="" id="{97347B99-304D-468D-B6F0-9D59E6077A64}"/>
              </a:ext>
            </a:extLst>
          </p:cNvPr>
          <p:cNvSpPr/>
          <p:nvPr userDrawn="1"/>
        </p:nvSpPr>
        <p:spPr>
          <a:xfrm flipH="1">
            <a:off x="7896425" y="3621853"/>
            <a:ext cx="2798583" cy="161273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1463" noProof="0"/>
              <a:t>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7374" y="1073119"/>
            <a:ext cx="3669118" cy="2514771"/>
          </a:xfrm>
        </p:spPr>
        <p:txBody>
          <a:bodyPr rtlCol="0">
            <a:noAutofit/>
          </a:bodyPr>
          <a:lstStyle>
            <a:lvl1pPr algn="r">
              <a:defRPr sz="5688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xmlns="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6568" y="4051789"/>
            <a:ext cx="2749924" cy="1214637"/>
          </a:xfrm>
        </p:spPr>
        <p:txBody>
          <a:bodyPr rtlCol="0">
            <a:noAutofit/>
          </a:bodyPr>
          <a:lstStyle>
            <a:lvl1pPr marL="0" indent="0" algn="r">
              <a:buNone/>
              <a:defRPr sz="2844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Иван</a:t>
            </a:r>
            <a:br>
              <a:rPr lang="ru-RU" noProof="0"/>
            </a:br>
            <a:r>
              <a:rPr lang="ru-RU" noProof="0"/>
              <a:t>Воронков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xmlns="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6373" y="5532811"/>
            <a:ext cx="3830120" cy="523069"/>
          </a:xfrm>
        </p:spPr>
        <p:txBody>
          <a:bodyPr rtlCol="0">
            <a:noAutofit/>
          </a:bodyPr>
          <a:lstStyle>
            <a:lvl1pPr marL="0" indent="0" algn="r">
              <a:buNone/>
              <a:defRPr sz="1788" b="0" i="0">
                <a:solidFill>
                  <a:schemeClr val="bg1"/>
                </a:solidFill>
                <a:latin typeface="+mn-lt"/>
              </a:defRPr>
            </a:lvl1pPr>
            <a:lvl2pPr marL="371475" indent="0">
              <a:buNone/>
              <a:defRPr sz="1463" b="1" i="1"/>
            </a:lvl2pPr>
            <a:lvl3pPr marL="742950" indent="0">
              <a:buNone/>
              <a:defRPr sz="1463" b="1" i="1"/>
            </a:lvl3pPr>
            <a:lvl4pPr marL="1114425" indent="0">
              <a:buNone/>
              <a:defRPr sz="1463" b="1" i="1"/>
            </a:lvl4pPr>
            <a:lvl5pPr marL="1485900" indent="0">
              <a:buNone/>
              <a:defRPr sz="1463" b="1" i="1"/>
            </a:lvl5pPr>
          </a:lstStyle>
          <a:p>
            <a:pPr lvl="0" rtl="0"/>
            <a:r>
              <a:rPr lang="ru-RU" noProof="0"/>
              <a:t>678-555-0128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6373" y="5297595"/>
            <a:ext cx="3830120" cy="317467"/>
          </a:xfrm>
        </p:spPr>
        <p:txBody>
          <a:bodyPr rtlCol="0">
            <a:noAutofit/>
          </a:bodyPr>
          <a:lstStyle>
            <a:lvl1pPr marL="0" indent="0" algn="r">
              <a:buNone/>
              <a:defRPr sz="1138" b="0" i="0">
                <a:solidFill>
                  <a:schemeClr val="bg2"/>
                </a:solidFill>
                <a:latin typeface="+mn-lt"/>
              </a:defRPr>
            </a:lvl1pPr>
            <a:lvl2pPr marL="371475" indent="0">
              <a:buNone/>
              <a:defRPr sz="1463" b="1" i="1"/>
            </a:lvl2pPr>
            <a:lvl3pPr marL="742950" indent="0">
              <a:buNone/>
              <a:defRPr sz="1463" b="1" i="1"/>
            </a:lvl3pPr>
            <a:lvl4pPr marL="1114425" indent="0">
              <a:buNone/>
              <a:defRPr sz="1463" b="1" i="1"/>
            </a:lvl4pPr>
            <a:lvl5pPr marL="1485900" indent="0">
              <a:buNone/>
              <a:defRPr sz="1463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31" name="Текст 26">
            <a:extLst>
              <a:ext uri="{FF2B5EF4-FFF2-40B4-BE49-F238E27FC236}">
                <a16:creationId xmlns:a16="http://schemas.microsoft.com/office/drawing/2014/main" xmlns="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4441" y="6267568"/>
            <a:ext cx="5192051" cy="523069"/>
          </a:xfrm>
        </p:spPr>
        <p:txBody>
          <a:bodyPr rtlCol="0">
            <a:noAutofit/>
          </a:bodyPr>
          <a:lstStyle>
            <a:lvl1pPr marL="0" indent="0" algn="r">
              <a:buNone/>
              <a:defRPr sz="1788" b="0" i="0">
                <a:solidFill>
                  <a:schemeClr val="bg1"/>
                </a:solidFill>
                <a:latin typeface="+mn-lt"/>
              </a:defRPr>
            </a:lvl1pPr>
            <a:lvl2pPr marL="371475" indent="0">
              <a:buNone/>
              <a:defRPr sz="1463" b="1" i="1"/>
            </a:lvl2pPr>
            <a:lvl3pPr marL="742950" indent="0">
              <a:buNone/>
              <a:defRPr sz="1463" b="1" i="1"/>
            </a:lvl3pPr>
            <a:lvl4pPr marL="1114425" indent="0">
              <a:buNone/>
              <a:defRPr sz="1463" b="1" i="1"/>
            </a:lvl4pPr>
            <a:lvl5pPr marL="1485900" indent="0">
              <a:buNone/>
              <a:defRPr sz="1463" b="1" i="1"/>
            </a:lvl5pPr>
          </a:lstStyle>
          <a:p>
            <a:pPr lvl="0" rtl="0"/>
            <a:r>
              <a:rPr lang="ru-RU" noProof="0"/>
              <a:t>voronkov@example.com</a:t>
            </a:r>
          </a:p>
        </p:txBody>
      </p:sp>
      <p:sp>
        <p:nvSpPr>
          <p:cNvPr id="32" name="Текст 26">
            <a:extLst>
              <a:ext uri="{FF2B5EF4-FFF2-40B4-BE49-F238E27FC236}">
                <a16:creationId xmlns:a16="http://schemas.microsoft.com/office/drawing/2014/main" xmlns="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46373" y="6025254"/>
            <a:ext cx="3830120" cy="317467"/>
          </a:xfrm>
        </p:spPr>
        <p:txBody>
          <a:bodyPr rtlCol="0">
            <a:noAutofit/>
          </a:bodyPr>
          <a:lstStyle>
            <a:lvl1pPr marL="0" indent="0" algn="r">
              <a:buNone/>
              <a:defRPr sz="1138" b="0" i="0">
                <a:solidFill>
                  <a:schemeClr val="bg2"/>
                </a:solidFill>
                <a:latin typeface="+mn-lt"/>
              </a:defRPr>
            </a:lvl1pPr>
            <a:lvl2pPr marL="371475" indent="0">
              <a:buNone/>
              <a:defRPr sz="1463" b="1" i="1"/>
            </a:lvl2pPr>
            <a:lvl3pPr marL="742950" indent="0">
              <a:buNone/>
              <a:defRPr sz="1463" b="1" i="1"/>
            </a:lvl3pPr>
            <a:lvl4pPr marL="1114425" indent="0">
              <a:buNone/>
              <a:defRPr sz="1463" b="1" i="1"/>
            </a:lvl4pPr>
            <a:lvl5pPr marL="1485900" indent="0">
              <a:buNone/>
              <a:defRPr sz="1463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8E43AF0D-28CB-4D3A-A944-CE3DCAAC5657}"/>
              </a:ext>
            </a:extLst>
          </p:cNvPr>
          <p:cNvSpPr/>
          <p:nvPr userDrawn="1"/>
        </p:nvSpPr>
        <p:spPr>
          <a:xfrm>
            <a:off x="2659967" y="0"/>
            <a:ext cx="8029063" cy="7559675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sz="1463" noProof="0"/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9516" y="3714215"/>
            <a:ext cx="3264370" cy="158733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1463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272" y="1208518"/>
            <a:ext cx="9217439" cy="2514771"/>
          </a:xfrm>
        </p:spPr>
        <p:txBody>
          <a:bodyPr rtlCol="0">
            <a:noAutofit/>
          </a:bodyPr>
          <a:lstStyle>
            <a:lvl1pPr algn="l">
              <a:defRPr sz="5688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273" y="4159646"/>
            <a:ext cx="8848709" cy="12146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844" b="0" i="0"/>
            </a:lvl1pPr>
          </a:lstStyle>
          <a:p>
            <a:pPr marL="185738" lvl="0" indent="-185738"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982713AA-FAF7-4D64-AB9D-53ACFDBF8B5B}"/>
              </a:ext>
            </a:extLst>
          </p:cNvPr>
          <p:cNvSpPr/>
          <p:nvPr userDrawn="1"/>
        </p:nvSpPr>
        <p:spPr>
          <a:xfrm>
            <a:off x="-1" y="189905"/>
            <a:ext cx="10691813" cy="7230993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sz="1463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04" y="1138991"/>
            <a:ext cx="4433948" cy="862713"/>
          </a:xfrm>
        </p:spPr>
        <p:txBody>
          <a:bodyPr rtlCol="0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9799" y="2146948"/>
            <a:ext cx="462505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604" y="2453084"/>
            <a:ext cx="4481838" cy="8627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788"/>
            </a:lvl1pPr>
          </a:lstStyle>
          <a:p>
            <a:pPr marL="185738" lvl="0" indent="-185738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0691813" cy="7559675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9799" y="2146948"/>
            <a:ext cx="462505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3" y="2510805"/>
            <a:ext cx="9221689" cy="429815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0691813" cy="7559675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9799" y="2146948"/>
            <a:ext cx="462505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510805"/>
            <a:ext cx="4544021" cy="4298154"/>
          </a:xfrm>
        </p:spPr>
        <p:txBody>
          <a:bodyPr rtlCol="0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  <a:lvl2pPr>
              <a:defRPr sz="1625">
                <a:solidFill>
                  <a:schemeClr val="bg1"/>
                </a:solidFill>
              </a:defRPr>
            </a:lvl2pPr>
            <a:lvl3pPr>
              <a:defRPr sz="1463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xmlns="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1" y="2510803"/>
            <a:ext cx="4544021" cy="4298155"/>
          </a:xfrm>
        </p:spPr>
        <p:txBody>
          <a:bodyPr rtlCol="0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  <a:lvl2pPr>
              <a:defRPr sz="1625">
                <a:solidFill>
                  <a:schemeClr val="bg1"/>
                </a:solidFill>
              </a:defRPr>
            </a:lvl2pPr>
            <a:lvl3pPr>
              <a:defRPr sz="1463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0691813" cy="7559675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9799" y="2146948"/>
            <a:ext cx="462505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Текст 2">
            <a:extLst>
              <a:ext uri="{FF2B5EF4-FFF2-40B4-BE49-F238E27FC236}">
                <a16:creationId xmlns:a16="http://schemas.microsoft.com/office/drawing/2014/main" xmlns="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2280152"/>
            <a:ext cx="4523138" cy="481229"/>
          </a:xfrm>
        </p:spPr>
        <p:txBody>
          <a:bodyPr rtlCol="0" anchor="b">
            <a:normAutofit/>
          </a:bodyPr>
          <a:lstStyle>
            <a:lvl1pPr marL="0" indent="0">
              <a:buNone/>
              <a:defRPr sz="1625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xmlns="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 rtlCol="0">
            <a:normAutofit/>
          </a:bodyPr>
          <a:lstStyle>
            <a:lvl1pPr>
              <a:defRPr sz="1625">
                <a:solidFill>
                  <a:schemeClr val="bg1"/>
                </a:solidFill>
              </a:defRPr>
            </a:lvl1pPr>
            <a:lvl2pPr>
              <a:defRPr sz="1463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1" y="2280152"/>
            <a:ext cx="4545413" cy="481230"/>
          </a:xfrm>
        </p:spPr>
        <p:txBody>
          <a:bodyPr rtlCol="0" anchor="b">
            <a:normAutofit/>
          </a:bodyPr>
          <a:lstStyle>
            <a:lvl1pPr marL="0" indent="0">
              <a:buNone/>
              <a:defRPr sz="1625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5">
            <a:extLst>
              <a:ext uri="{FF2B5EF4-FFF2-40B4-BE49-F238E27FC236}">
                <a16:creationId xmlns:a16="http://schemas.microsoft.com/office/drawing/2014/main" xmlns="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 rtlCol="0">
            <a:normAutofit/>
          </a:bodyPr>
          <a:lstStyle>
            <a:lvl1pPr>
              <a:defRPr sz="1625">
                <a:solidFill>
                  <a:schemeClr val="bg1"/>
                </a:solidFill>
              </a:defRPr>
            </a:lvl1pPr>
            <a:lvl2pPr>
              <a:defRPr sz="1463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138">
                <a:solidFill>
                  <a:schemeClr val="bg1"/>
                </a:solidFill>
              </a:defRPr>
            </a:lvl4pPr>
            <a:lvl5pPr>
              <a:defRPr sz="1138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0691813" cy="7559675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482719"/>
          </a:xfrm>
        </p:spPr>
        <p:txBody>
          <a:bodyPr rtlCol="0" anchor="b"/>
          <a:lstStyle>
            <a:lvl1pPr>
              <a:defRPr sz="2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6" y="2387777"/>
            <a:ext cx="3448388" cy="4081695"/>
          </a:xfrm>
        </p:spPr>
        <p:txBody>
          <a:bodyPr rtlCol="0"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xmlns="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503979"/>
            <a:ext cx="5412731" cy="5956744"/>
          </a:xfrm>
        </p:spPr>
        <p:txBody>
          <a:bodyPr rtlCol="0"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275">
                <a:solidFill>
                  <a:schemeClr val="bg1"/>
                </a:solidFill>
              </a:defRPr>
            </a:lvl2pPr>
            <a:lvl3pPr>
              <a:defRPr sz="1950">
                <a:solidFill>
                  <a:schemeClr val="bg1"/>
                </a:solidFill>
              </a:defRPr>
            </a:lvl3pPr>
            <a:lvl4pPr>
              <a:defRPr sz="1625">
                <a:solidFill>
                  <a:schemeClr val="bg1"/>
                </a:solidFill>
              </a:defRPr>
            </a:lvl4pPr>
            <a:lvl5pPr>
              <a:defRPr sz="1625">
                <a:solidFill>
                  <a:schemeClr val="bg1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 15">
            <a:extLst>
              <a:ext uri="{FF2B5EF4-FFF2-40B4-BE49-F238E27FC236}">
                <a16:creationId xmlns:a16="http://schemas.microsoft.com/office/drawing/2014/main" xmlns="" id="{4F729341-632E-4151-9863-D40D91A16F84}"/>
              </a:ext>
            </a:extLst>
          </p:cNvPr>
          <p:cNvSpPr/>
          <p:nvPr userDrawn="1"/>
        </p:nvSpPr>
        <p:spPr>
          <a:xfrm>
            <a:off x="-9799" y="2146948"/>
            <a:ext cx="4330184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</p:spTree>
    <p:extLst>
      <p:ext uri="{BB962C8B-B14F-4D97-AF65-F5344CB8AC3E}">
        <p14:creationId xmlns=""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9799" y="2146948"/>
            <a:ext cx="462505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522015"/>
          </a:xfrm>
        </p:spPr>
        <p:txBody>
          <a:bodyPr rtlCol="0" anchor="b"/>
          <a:lstStyle>
            <a:lvl1pPr>
              <a:defRPr sz="2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6" y="2348482"/>
            <a:ext cx="3448388" cy="4120991"/>
          </a:xfrm>
        </p:spPr>
        <p:txBody>
          <a:bodyPr rtlCol="0"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0552" y="2"/>
            <a:ext cx="5352589" cy="7559674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0691813" cy="7559675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91" y="1138991"/>
            <a:ext cx="4433948" cy="862713"/>
          </a:xfrm>
        </p:spPr>
        <p:txBody>
          <a:bodyPr rtlCol="0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ПУСТОЙ СЛАЙД</a:t>
            </a:r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9799" y="2146948"/>
            <a:ext cx="462505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</p:spTree>
    <p:extLst>
      <p:ext uri="{BB962C8B-B14F-4D97-AF65-F5344CB8AC3E}">
        <p14:creationId xmlns=""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0691813" cy="7559675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</p:spTree>
    <p:extLst>
      <p:ext uri="{BB962C8B-B14F-4D97-AF65-F5344CB8AC3E}">
        <p14:creationId xmlns=""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xmlns="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44366"/>
            <a:ext cx="10691813" cy="7278115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138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04" y="1138991"/>
            <a:ext cx="4433948" cy="862713"/>
          </a:xfrm>
        </p:spPr>
        <p:txBody>
          <a:bodyPr rtlCol="0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9799" y="2146948"/>
            <a:ext cx="462505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xmlns="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790" y="2453084"/>
            <a:ext cx="3877761" cy="825686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788">
                <a:solidFill>
                  <a:schemeClr val="tx2"/>
                </a:solidFill>
              </a:defRPr>
            </a:lvl1pPr>
            <a:lvl2pPr>
              <a:defRPr sz="1463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302" y="2176200"/>
            <a:ext cx="774074" cy="120394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4875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5037" y="2202657"/>
            <a:ext cx="2721282" cy="113798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sz="1788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7478" y="2176200"/>
            <a:ext cx="774074" cy="120394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4875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3897" y="2202657"/>
            <a:ext cx="1967811" cy="113798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sz="1788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3854" y="2195798"/>
            <a:ext cx="774074" cy="120394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4875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10272" y="2222255"/>
            <a:ext cx="2595006" cy="113798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488"/>
              </a:spcBef>
              <a:buNone/>
              <a:defRPr sz="1788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4544" y="3227061"/>
            <a:ext cx="1489615" cy="881962"/>
          </a:xfrm>
        </p:spPr>
        <p:txBody>
          <a:bodyPr rtlCol="0">
            <a:normAutofit/>
          </a:bodyPr>
          <a:lstStyle>
            <a:lvl1pPr marL="0" indent="0">
              <a:buNone/>
              <a:defRPr sz="1138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84159" y="3227061"/>
            <a:ext cx="1489615" cy="881962"/>
          </a:xfrm>
        </p:spPr>
        <p:txBody>
          <a:bodyPr rtlCol="0">
            <a:normAutofit/>
          </a:bodyPr>
          <a:lstStyle>
            <a:lvl1pPr marL="0" indent="0">
              <a:buNone/>
              <a:defRPr sz="1138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04809" y="3227061"/>
            <a:ext cx="2279375" cy="881962"/>
          </a:xfrm>
        </p:spPr>
        <p:txBody>
          <a:bodyPr rtlCol="0">
            <a:normAutofit/>
          </a:bodyPr>
          <a:lstStyle>
            <a:lvl1pPr marL="0" indent="0">
              <a:buNone/>
              <a:defRPr sz="1138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07721" y="3225360"/>
            <a:ext cx="3267899" cy="881962"/>
          </a:xfrm>
        </p:spPr>
        <p:txBody>
          <a:bodyPr rtlCol="0">
            <a:normAutofit/>
          </a:bodyPr>
          <a:lstStyle>
            <a:lvl1pPr marL="0" indent="0">
              <a:buNone/>
              <a:defRPr sz="1138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26125" y="6340433"/>
            <a:ext cx="8439565" cy="518615"/>
          </a:xfrm>
        </p:spPr>
        <p:txBody>
          <a:bodyPr rtlCol="0">
            <a:normAutofit/>
          </a:bodyPr>
          <a:lstStyle>
            <a:lvl1pPr marL="0" indent="0" algn="ctr">
              <a:buNone/>
              <a:defRPr sz="13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04808" y="5394500"/>
            <a:ext cx="2279376" cy="677952"/>
          </a:xfrm>
        </p:spPr>
        <p:txBody>
          <a:bodyPr rtlCol="0">
            <a:normAutofit/>
          </a:bodyPr>
          <a:lstStyle>
            <a:lvl1pPr marL="0" indent="0">
              <a:buNone/>
              <a:defRPr sz="13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19786" y="5394500"/>
            <a:ext cx="3255833" cy="677952"/>
          </a:xfrm>
        </p:spPr>
        <p:txBody>
          <a:bodyPr rtlCol="0">
            <a:normAutofit/>
          </a:bodyPr>
          <a:lstStyle>
            <a:lvl1pPr marL="0" indent="0">
              <a:buNone/>
              <a:defRPr sz="13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4543" y="4189242"/>
            <a:ext cx="2870752" cy="178408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138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4809" y="4259975"/>
            <a:ext cx="2279376" cy="98779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138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907721" y="4259975"/>
            <a:ext cx="2279377" cy="98811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38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90" y="817168"/>
            <a:ext cx="9213922" cy="862713"/>
          </a:xfrm>
        </p:spPr>
        <p:txBody>
          <a:bodyPr rtlCol="0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23" name="Рисунок 15">
            <a:extLst>
              <a:ext uri="{FF2B5EF4-FFF2-40B4-BE49-F238E27FC236}">
                <a16:creationId xmlns:a16="http://schemas.microsoft.com/office/drawing/2014/main" xmlns="" id="{8EDA54DA-ED01-4416-96BF-C8968F4684B4}"/>
              </a:ext>
            </a:extLst>
          </p:cNvPr>
          <p:cNvSpPr/>
          <p:nvPr userDrawn="1"/>
        </p:nvSpPr>
        <p:spPr>
          <a:xfrm>
            <a:off x="-9798" y="1775022"/>
            <a:ext cx="811357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</p:spTree>
    <p:extLst>
      <p:ext uri="{BB962C8B-B14F-4D97-AF65-F5344CB8AC3E}">
        <p14:creationId xmlns=""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40553" y="0"/>
            <a:ext cx="5352590" cy="7559675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138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790" y="3389100"/>
            <a:ext cx="3877761" cy="2853493"/>
          </a:xfrm>
        </p:spPr>
        <p:txBody>
          <a:bodyPr lIns="0" rtlCol="0">
            <a:normAutofit/>
          </a:bodyPr>
          <a:lstStyle>
            <a:lvl1pPr marL="146250" indent="-146250">
              <a:spcBef>
                <a:spcPts val="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138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91" y="1138411"/>
            <a:ext cx="4433948" cy="862713"/>
          </a:xfrm>
        </p:spPr>
        <p:txBody>
          <a:bodyPr rtlCol="0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xmlns="" id="{A1867536-E941-4FED-8B68-2609143C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790" y="2453084"/>
            <a:ext cx="3877761" cy="825686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788">
                <a:solidFill>
                  <a:schemeClr val="tx2"/>
                </a:solidFill>
              </a:defRPr>
            </a:lvl1pPr>
            <a:lvl2pPr>
              <a:defRPr sz="1463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9799" y="2146948"/>
            <a:ext cx="462505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</p:spTree>
    <p:extLst>
      <p:ext uri="{BB962C8B-B14F-4D97-AF65-F5344CB8AC3E}">
        <p14:creationId xmlns=""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446229"/>
            <a:ext cx="5357195" cy="604633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138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4495" y="3406785"/>
            <a:ext cx="3877762" cy="2853493"/>
          </a:xfrm>
        </p:spPr>
        <p:txBody>
          <a:bodyPr lIns="0" rtlCol="0">
            <a:normAutofit/>
          </a:bodyPr>
          <a:lstStyle>
            <a:lvl1pPr marL="146250" indent="-146250">
              <a:spcBef>
                <a:spcPts val="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138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4497" y="1153176"/>
            <a:ext cx="4433948" cy="862713"/>
          </a:xfrm>
        </p:spPr>
        <p:txBody>
          <a:bodyPr rtlCol="0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1A08F6B3-0ADA-4ECF-8D25-7DFE4A364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4495" y="2470857"/>
            <a:ext cx="3877761" cy="825686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788">
                <a:solidFill>
                  <a:schemeClr val="tx2"/>
                </a:solidFill>
              </a:defRPr>
            </a:lvl1pPr>
            <a:lvl2pPr>
              <a:defRPr sz="1463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Рисунок 15">
            <a:extLst>
              <a:ext uri="{FF2B5EF4-FFF2-40B4-BE49-F238E27FC236}">
                <a16:creationId xmlns:a16="http://schemas.microsoft.com/office/drawing/2014/main" xmlns="" id="{5CCECBFE-3C2B-4492-BCDA-1EFEB5E3E092}"/>
              </a:ext>
            </a:extLst>
          </p:cNvPr>
          <p:cNvSpPr/>
          <p:nvPr userDrawn="1"/>
        </p:nvSpPr>
        <p:spPr>
          <a:xfrm flipH="1">
            <a:off x="6121940" y="2146948"/>
            <a:ext cx="4577696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xmlns="" id="{3441B044-38F8-49ED-845B-5D926C811447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</p:spTree>
    <p:extLst>
      <p:ext uri="{BB962C8B-B14F-4D97-AF65-F5344CB8AC3E}">
        <p14:creationId xmlns=""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0691813" cy="7559675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8790" y="3299275"/>
            <a:ext cx="3828448" cy="500840"/>
          </a:xfrm>
        </p:spPr>
        <p:txBody>
          <a:bodyPr rtlCol="0">
            <a:noAutofit/>
          </a:bodyPr>
          <a:lstStyle>
            <a:lvl1pPr marL="0" indent="0">
              <a:buNone/>
              <a:defRPr sz="2194" b="1">
                <a:solidFill>
                  <a:schemeClr val="bg2"/>
                </a:solidFill>
                <a:latin typeface="+mj-lt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811675" y="3299275"/>
            <a:ext cx="3828448" cy="500840"/>
          </a:xfrm>
        </p:spPr>
        <p:txBody>
          <a:bodyPr rtlCol="0">
            <a:noAutofit/>
          </a:bodyPr>
          <a:lstStyle>
            <a:lvl1pPr marL="0" indent="0">
              <a:buNone/>
              <a:defRPr sz="2194" b="1">
                <a:solidFill>
                  <a:schemeClr val="bg2"/>
                </a:solidFill>
                <a:latin typeface="+mj-lt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8791" y="3928003"/>
            <a:ext cx="3828448" cy="2572389"/>
          </a:xfrm>
        </p:spPr>
        <p:txBody>
          <a:bodyPr rtlCol="0">
            <a:normAutofit/>
          </a:bodyPr>
          <a:lstStyle>
            <a:lvl1pPr marL="146250" indent="-146250">
              <a:spcBef>
                <a:spcPts val="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138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11675" y="3928003"/>
            <a:ext cx="3828448" cy="2572389"/>
          </a:xfrm>
        </p:spPr>
        <p:txBody>
          <a:bodyPr rtlCol="0">
            <a:normAutofit/>
          </a:bodyPr>
          <a:lstStyle>
            <a:lvl1pPr marL="146250" indent="-146250">
              <a:spcBef>
                <a:spcPts val="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138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91" y="1138991"/>
            <a:ext cx="4433948" cy="862713"/>
          </a:xfrm>
        </p:spPr>
        <p:txBody>
          <a:bodyPr rtlCol="0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791" y="2449337"/>
            <a:ext cx="8961332" cy="73382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788">
                <a:solidFill>
                  <a:schemeClr val="tx2"/>
                </a:solidFill>
              </a:defRPr>
            </a:lvl1pPr>
            <a:lvl2pPr>
              <a:defRPr sz="1463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Рисунок 15">
            <a:extLst>
              <a:ext uri="{FF2B5EF4-FFF2-40B4-BE49-F238E27FC236}">
                <a16:creationId xmlns:a16="http://schemas.microsoft.com/office/drawing/2014/main" xmlns="" id="{5E78F6F2-1702-E74A-86B2-0C42A30F3378}"/>
              </a:ext>
            </a:extLst>
          </p:cNvPr>
          <p:cNvSpPr/>
          <p:nvPr userDrawn="1"/>
        </p:nvSpPr>
        <p:spPr>
          <a:xfrm>
            <a:off x="-9799" y="2146948"/>
            <a:ext cx="462505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</p:spTree>
    <p:extLst>
      <p:ext uri="{BB962C8B-B14F-4D97-AF65-F5344CB8AC3E}">
        <p14:creationId xmlns=""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-11138" y="-14000"/>
            <a:ext cx="10714088" cy="7587674"/>
            <a:chOff x="-12700" y="-12700"/>
            <a:chExt cx="12217400" cy="68834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8" name="Диаграмма 18">
            <a:extLst>
              <a:ext uri="{FF2B5EF4-FFF2-40B4-BE49-F238E27FC236}">
                <a16:creationId xmlns:a16="http://schemas.microsoft.com/office/drawing/2014/main" xmlns="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5345908" y="1373693"/>
            <a:ext cx="4533878" cy="481229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90" y="1451941"/>
            <a:ext cx="2477828" cy="1680132"/>
          </a:xfrm>
        </p:spPr>
        <p:txBody>
          <a:bodyPr rtlCol="0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xmlns="" id="{EF8E92E6-C1C9-854A-93EE-FD201AF0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790" y="3525456"/>
            <a:ext cx="2477828" cy="237520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788">
                <a:solidFill>
                  <a:schemeClr val="tx2"/>
                </a:solidFill>
              </a:defRPr>
            </a:lvl1pPr>
            <a:lvl2pPr>
              <a:defRPr sz="1463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Рисунок 15">
            <a:extLst>
              <a:ext uri="{FF2B5EF4-FFF2-40B4-BE49-F238E27FC236}">
                <a16:creationId xmlns:a16="http://schemas.microsoft.com/office/drawing/2014/main" xmlns="" id="{C1F625F0-F98F-D244-9020-86C86C287112}"/>
              </a:ext>
            </a:extLst>
          </p:cNvPr>
          <p:cNvSpPr/>
          <p:nvPr userDrawn="1"/>
        </p:nvSpPr>
        <p:spPr>
          <a:xfrm>
            <a:off x="-9798" y="3196569"/>
            <a:ext cx="4167281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</p:spTree>
    <p:extLst>
      <p:ext uri="{BB962C8B-B14F-4D97-AF65-F5344CB8AC3E}">
        <p14:creationId xmlns=""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0691813" cy="7559675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463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90" y="1451941"/>
            <a:ext cx="2477828" cy="1680132"/>
          </a:xfrm>
        </p:spPr>
        <p:txBody>
          <a:bodyPr rtlCol="0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790" y="3525456"/>
            <a:ext cx="2477828" cy="237520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788">
                <a:solidFill>
                  <a:schemeClr val="tx2"/>
                </a:solidFill>
              </a:defRPr>
            </a:lvl1pPr>
            <a:lvl2pPr>
              <a:defRPr sz="1463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:a16="http://schemas.microsoft.com/office/drawing/2014/main" xmlns="" id="{C8EF6174-FF5D-41C2-BF6B-9D6ECB281A1D}"/>
              </a:ext>
            </a:extLst>
          </p:cNvPr>
          <p:cNvSpPr/>
          <p:nvPr userDrawn="1"/>
        </p:nvSpPr>
        <p:spPr>
          <a:xfrm>
            <a:off x="-9798" y="3196569"/>
            <a:ext cx="3283313" cy="80579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xmlns="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135528" y="1754335"/>
            <a:ext cx="5753811" cy="414588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=""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139" y="0"/>
            <a:ext cx="10665082" cy="7559675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138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90" y="1138991"/>
            <a:ext cx="9221161" cy="862713"/>
          </a:xfrm>
        </p:spPr>
        <p:txBody>
          <a:bodyPr rtlCol="0">
            <a:normAutofit/>
          </a:bodyPr>
          <a:lstStyle>
            <a:lvl1pPr algn="l">
              <a:defRPr sz="3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xmlns="" id="{932204AA-73EE-4F85-898B-E747C5ACC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790" y="2073229"/>
            <a:ext cx="9224318" cy="86271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788">
                <a:solidFill>
                  <a:schemeClr val="tx2"/>
                </a:solidFill>
              </a:defRPr>
            </a:lvl1pPr>
            <a:lvl2pPr>
              <a:defRPr sz="1463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Рисунок 4">
            <a:extLst>
              <a:ext uri="{FF2B5EF4-FFF2-40B4-BE49-F238E27FC236}">
                <a16:creationId xmlns:a16="http://schemas.microsoft.com/office/drawing/2014/main" xmlns="" id="{38541361-4795-490E-8165-B4A338F8231D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xmlns="" id="{B72E78DA-7F75-294B-AECF-F02F6C41615D}"/>
              </a:ext>
            </a:extLst>
          </p:cNvPr>
          <p:cNvSpPr txBox="1"/>
          <p:nvPr userDrawn="1"/>
        </p:nvSpPr>
        <p:spPr>
          <a:xfrm>
            <a:off x="287244" y="3309709"/>
            <a:ext cx="18473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sz="1463" noProof="0"/>
          </a:p>
        </p:txBody>
      </p:sp>
    </p:spTree>
    <p:extLst>
      <p:ext uri="{BB962C8B-B14F-4D97-AF65-F5344CB8AC3E}">
        <p14:creationId xmlns=""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sz="1463" noProof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0E5F41AB-E2B9-45DD-B1C7-9F4DBA4946B9}"/>
              </a:ext>
            </a:extLst>
          </p:cNvPr>
          <p:cNvSpPr/>
          <p:nvPr userDrawn="1"/>
        </p:nvSpPr>
        <p:spPr>
          <a:xfrm>
            <a:off x="2144816" y="-14000"/>
            <a:ext cx="6392814" cy="7587674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063" y="172601"/>
            <a:ext cx="9221689" cy="1461188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224213" y="1651014"/>
            <a:ext cx="8243388" cy="464668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38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  <p:sp>
        <p:nvSpPr>
          <p:cNvPr id="12" name="Рисунок 4">
            <a:extLst>
              <a:ext uri="{FF2B5EF4-FFF2-40B4-BE49-F238E27FC236}">
                <a16:creationId xmlns:a16="http://schemas.microsoft.com/office/drawing/2014/main" xmlns="" id="{C7654E36-50FF-425E-B595-F3957610B5D8}"/>
              </a:ext>
            </a:extLst>
          </p:cNvPr>
          <p:cNvSpPr/>
          <p:nvPr userDrawn="1"/>
        </p:nvSpPr>
        <p:spPr>
          <a:xfrm>
            <a:off x="9903108" y="6727431"/>
            <a:ext cx="798729" cy="158733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463" noProof="0"/>
          </a:p>
        </p:txBody>
      </p:sp>
    </p:spTree>
    <p:extLst>
      <p:ext uri="{BB962C8B-B14F-4D97-AF65-F5344CB8AC3E}">
        <p14:creationId xmlns=""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C6ED"/>
            </a:gs>
            <a:gs pos="0">
              <a:srgbClr val="7FC6ED"/>
            </a:gs>
            <a:gs pos="0">
              <a:srgbClr val="7FC6ED"/>
            </a:gs>
            <a:gs pos="54000">
              <a:schemeClr val="bg1"/>
            </a:gs>
            <a:gs pos="75000">
              <a:schemeClr val="bg1"/>
            </a:gs>
            <a:gs pos="100000">
              <a:schemeClr val="bg1"/>
            </a:gs>
            <a:gs pos="75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9849" y="6616505"/>
            <a:ext cx="48183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46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3078" y="6616505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063" y="6616505"/>
            <a:ext cx="29805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=""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2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2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2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2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631" userDrawn="1">
          <p15:clr>
            <a:srgbClr val="F26B43"/>
          </p15:clr>
        </p15:guide>
        <p15:guide id="2" pos="503" userDrawn="1">
          <p15:clr>
            <a:srgbClr val="F26B43"/>
          </p15:clr>
        </p15:guide>
        <p15:guide id="3" pos="6232" userDrawn="1">
          <p15:clr>
            <a:srgbClr val="F26B43"/>
          </p15:clr>
        </p15:guide>
        <p15:guide id="4" orient="horz" pos="4131" userDrawn="1">
          <p15:clr>
            <a:srgbClr val="F26B43"/>
          </p15:clr>
        </p15:guide>
        <p15:guide id="5" pos="3865" userDrawn="1">
          <p15:clr>
            <a:srgbClr val="F26B43"/>
          </p15:clr>
        </p15:guide>
        <p15:guide id="6" pos="2870" userDrawn="1">
          <p15:clr>
            <a:srgbClr val="F26B43"/>
          </p15:clr>
        </p15:guide>
        <p15:guide id="7" pos="3368" userDrawn="1">
          <p15:clr>
            <a:srgbClr val="F26B43"/>
          </p15:clr>
        </p15:guide>
        <p15:guide id="8" orient="horz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теклянные стены здания и небо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-48" t="6766" r="19843" b="3091"/>
          <a:stretch/>
        </p:blipFill>
        <p:spPr>
          <a:xfrm>
            <a:off x="2969681" y="0"/>
            <a:ext cx="7722132" cy="7559675"/>
          </a:xfrm>
          <a:solidFill>
            <a:schemeClr val="bg1">
              <a:lumMod val="65000"/>
            </a:schemeClr>
          </a:solidFill>
        </p:spPr>
      </p:pic>
      <p:pic>
        <p:nvPicPr>
          <p:cNvPr id="8" name="Picture 3" descr="O:\____торосян.к\ВИЗИТКИ\Логотип для визитки\лого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011" y="961634"/>
            <a:ext cx="3733349" cy="182197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274644" y="5881303"/>
            <a:ext cx="5417169" cy="954107"/>
          </a:xfrm>
          <a:prstGeom prst="rect">
            <a:avLst/>
          </a:prstGeom>
          <a:gradFill>
            <a:gsLst>
              <a:gs pos="0">
                <a:srgbClr val="7FC6ED"/>
              </a:gs>
              <a:gs pos="0">
                <a:srgbClr val="7FC6ED"/>
              </a:gs>
              <a:gs pos="0">
                <a:srgbClr val="7FC6ED"/>
              </a:gs>
              <a:gs pos="54000">
                <a:schemeClr val="bg1"/>
              </a:gs>
              <a:gs pos="75000">
                <a:schemeClr val="bg1"/>
              </a:gs>
              <a:gs pos="100000">
                <a:schemeClr val="bg1"/>
              </a:gs>
              <a:gs pos="75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Северо-Западная Управляющая компания «Финансы. Инвестиции. Недвижимость» - компания, обеспечивающая полный комплекс услуг по эксплуатации и управлению объектами коммерческой недвижимости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011" y="3886681"/>
            <a:ext cx="2992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ЭКСПЛУАТАЦИЯ</a:t>
            </a:r>
            <a:endParaRPr lang="ru-RU" sz="2200" dirty="0">
              <a:solidFill>
                <a:schemeClr val="accent6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4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606" y="2342277"/>
            <a:ext cx="5632682" cy="3278876"/>
          </a:xfrm>
        </p:spPr>
        <p:txBody>
          <a:bodyPr rtlCol="0">
            <a:noAutofit/>
          </a:bodyPr>
          <a:lstStyle/>
          <a:p>
            <a:pPr marL="148332" indent="290215" algn="just">
              <a:buNone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ООО «Северо-Западная» Управляющая компания «Финансы. Инвестиции. Недвижимость.» – это новый современный взгляд на организацию управления объектами коммерческой недвижимости, внедрение и реализация передовых методик технического обслуживания зданий, профессиональный аудит и полная оптимизация задач эксплуатации инженерного оборудования и помещений в целом.</a:t>
            </a:r>
          </a:p>
          <a:p>
            <a:pPr marL="148332" indent="290215" algn="just">
              <a:buNone/>
            </a:pPr>
            <a:endParaRPr lang="ru-RU" sz="1500" dirty="0">
              <a:solidFill>
                <a:schemeClr val="accent2">
                  <a:lumMod val="75000"/>
                </a:schemeClr>
              </a:solidFill>
            </a:endParaRPr>
          </a:p>
          <a:p>
            <a:pPr marL="148332" indent="290215" algn="just">
              <a:buNone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Мы эффективно работаем на рынке с 2006 года, заслужив доверие наших партнеров. За время своего присутствия на рынке эксплуатации и управления объектами мы создали развитую материально-техническую базу, позволяющую обеспечить качественный сервис.</a:t>
            </a:r>
          </a:p>
        </p:txBody>
      </p:sp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7163" t="7596" r="21154"/>
          <a:stretch/>
        </p:blipFill>
        <p:spPr>
          <a:xfrm>
            <a:off x="5916079" y="0"/>
            <a:ext cx="4775734" cy="7559675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863" y="1282555"/>
            <a:ext cx="3913444" cy="84446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4388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</a:t>
            </a:r>
            <a:r>
              <a:rPr lang="ru-RU" sz="4388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омпании</a:t>
            </a:r>
            <a:endParaRPr lang="ru-RU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7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xmlns="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0743" t="17230" r="27972"/>
          <a:stretch/>
        </p:blipFill>
        <p:spPr>
          <a:xfrm>
            <a:off x="0" y="2093634"/>
            <a:ext cx="4497747" cy="3685717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128" y="933650"/>
            <a:ext cx="6814685" cy="1347537"/>
          </a:xfrm>
        </p:spPr>
        <p:txBody>
          <a:bodyPr rtlCol="0">
            <a:noAutofit/>
          </a:bodyPr>
          <a:lstStyle/>
          <a:p>
            <a:r>
              <a:rPr lang="ru-RU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Стратегия и развитие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7769" y="2696360"/>
            <a:ext cx="5396134" cy="3021046"/>
          </a:xfrm>
        </p:spPr>
        <p:txBody>
          <a:bodyPr rtlCol="0">
            <a:noAutofit/>
          </a:bodyPr>
          <a:lstStyle/>
          <a:p>
            <a:pPr marL="219273" indent="-219273">
              <a:buFont typeface="Wingdings" pitchFamily="2" charset="2"/>
              <a:buChar char="q"/>
            </a:pPr>
            <a:r>
              <a:rPr lang="ru-RU" sz="1500" dirty="0" err="1">
                <a:solidFill>
                  <a:schemeClr val="accent2">
                    <a:lumMod val="75000"/>
                  </a:schemeClr>
                </a:solidFill>
              </a:rPr>
              <a:t>Клиентоориентированность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 и учет бизнес интересов и потребностей заказчиков;</a:t>
            </a:r>
          </a:p>
          <a:p>
            <a:pPr marL="219273" indent="-219273">
              <a:buFont typeface="Wingdings" pitchFamily="2" charset="2"/>
              <a:buChar char="q"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Тщательно продуманная политика обслуживания зданий исходя из индивидуальных особенностей каждого заказчика;</a:t>
            </a:r>
          </a:p>
          <a:p>
            <a:pPr marL="219273" indent="-219273">
              <a:buFont typeface="Wingdings" pitchFamily="2" charset="2"/>
              <a:buChar char="q"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Полная координация всех технических служб;</a:t>
            </a:r>
          </a:p>
          <a:p>
            <a:pPr marL="219273" indent="-219273">
              <a:buFont typeface="Wingdings" pitchFamily="2" charset="2"/>
              <a:buChar char="q"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Снижение эксплуатационных расходов собственников и повышение коммерческой привлекательности объектов, в том числе и в долгосрочной перспективе;</a:t>
            </a:r>
          </a:p>
          <a:p>
            <a:pPr marL="219273" indent="-219273">
              <a:buFont typeface="Wingdings" pitchFamily="2" charset="2"/>
              <a:buChar char="q"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Непрерывный поиск более высокотехнологичных методик для максимально эффективной организации управления объектами коммерческой недвижимости.</a:t>
            </a:r>
          </a:p>
          <a:p>
            <a:pPr>
              <a:buNone/>
            </a:pPr>
            <a:endParaRPr lang="ru-RU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14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27" y="1015432"/>
            <a:ext cx="7487771" cy="1112533"/>
          </a:xfrm>
        </p:spPr>
        <p:txBody>
          <a:bodyPr rtlCol="0">
            <a:normAutofit/>
          </a:bodyPr>
          <a:lstStyle/>
          <a:p>
            <a:r>
              <a:rPr lang="ru-RU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Региональный охват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209D92-7413-44EE-BC90-ECE50DA31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150" y="2291737"/>
            <a:ext cx="9562999" cy="2613150"/>
          </a:xfrm>
        </p:spPr>
        <p:txBody>
          <a:bodyPr rtlCol="0">
            <a:normAutofit/>
          </a:bodyPr>
          <a:lstStyle/>
          <a:p>
            <a:pPr marL="146250" indent="-146250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 управлении компании находятся объекты, расположенные в разных городах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146250" indent="-146250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</a:pP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46250" indent="-146250">
              <a:lnSpc>
                <a:spcPct val="114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Москва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- 4 объекта общей площадью более 95 тыс.кв.м.; </a:t>
            </a:r>
          </a:p>
          <a:p>
            <a:pPr marL="146250" indent="-146250">
              <a:lnSpc>
                <a:spcPct val="114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Санкт-Петербург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- 7 объектов общей площадью более 43 тыс.кв.м., а также 14 стрит-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ритейлов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общей площадью более 5 тыс.кв.м.;</a:t>
            </a:r>
          </a:p>
          <a:p>
            <a:pPr marL="146250" indent="-146250">
              <a:lnSpc>
                <a:spcPct val="114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Великий Новгород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- 4 объекта общей площадью более 5 тыс. кв.м. </a:t>
            </a:r>
          </a:p>
        </p:txBody>
      </p:sp>
    </p:spTree>
    <p:extLst>
      <p:ext uri="{BB962C8B-B14F-4D97-AF65-F5344CB8AC3E}">
        <p14:creationId xmlns="" xmlns:p14="http://schemas.microsoft.com/office/powerpoint/2010/main" val="298714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67" y="682758"/>
            <a:ext cx="7035463" cy="1300047"/>
          </a:xfrm>
        </p:spPr>
        <p:txBody>
          <a:bodyPr rtlCol="0">
            <a:noAutofit/>
          </a:bodyPr>
          <a:lstStyle/>
          <a:p>
            <a:r>
              <a:rPr lang="ru-RU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Профессиональные компетенции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209D92-7413-44EE-BC90-ECE50DA31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867" y="3548759"/>
            <a:ext cx="7444067" cy="2613150"/>
          </a:xfrm>
        </p:spPr>
        <p:txBody>
          <a:bodyPr rtlCol="0">
            <a:normAutofit/>
          </a:bodyPr>
          <a:lstStyle/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Управление и эксплуатация объектов коммерческой недвижимости; </a:t>
            </a:r>
          </a:p>
          <a:p>
            <a:pPr marL="219075" indent="-219075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Техническое управление и эксплуатация инженерных систем;</a:t>
            </a:r>
          </a:p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Инженерно-техническое консультирование;</a:t>
            </a:r>
          </a:p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Аудит состояния коммерческой недвижимости;</a:t>
            </a:r>
          </a:p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Монтаж и ремонт инженерного оборудования;</a:t>
            </a:r>
          </a:p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Общестроительные работы и работы по благоустройству территорий; </a:t>
            </a:r>
          </a:p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Услуги по уборке зданий и прилегающих территорий.</a:t>
            </a:r>
            <a:endParaRPr lang="ru-RU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867" y="2367891"/>
            <a:ext cx="9148484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chemeClr val="accent2">
                    <a:lumMod val="75000"/>
                  </a:schemeClr>
                </a:solidFill>
              </a:rPr>
              <a:t>Мы предлагаем своим Клиентам полный комплекс высококачественных услуг по управлению недвижимостью на основе передовых стандартов, методов и традиций международной практики, а также с учетом специфики отрасли управления коммерческой недвижимостью в России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298714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3894" y="182881"/>
            <a:ext cx="9952140" cy="1763524"/>
          </a:xfrm>
        </p:spPr>
        <p:txBody>
          <a:bodyPr>
            <a:noAutofit/>
          </a:bodyPr>
          <a:lstStyle/>
          <a:p>
            <a:r>
              <a:rPr lang="ru-RU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Управление и эксплуатация объектов коммерческой недвижимости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9777" y="2563519"/>
            <a:ext cx="5670766" cy="3683277"/>
          </a:xfrm>
        </p:spPr>
        <p:txBody>
          <a:bodyPr>
            <a:noAutofit/>
          </a:bodyPr>
          <a:lstStyle/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Планирование, бюджетирование, учет и отчетность;</a:t>
            </a:r>
          </a:p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Взаимодействие с федеральными и муниципальными контролирующими организациями;</a:t>
            </a:r>
          </a:p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Оптимизация расходов </a:t>
            </a:r>
            <a:r>
              <a:rPr lang="ru-RU" sz="1500" dirty="0" err="1">
                <a:solidFill>
                  <a:schemeClr val="accent2">
                    <a:lumMod val="75000"/>
                  </a:schemeClr>
                </a:solidFill>
              </a:rPr>
              <a:t>энергоснабжающих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 организаций;</a:t>
            </a:r>
          </a:p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Разработка бюджетов операционных расходов, системы  возмещения Арендаторами стоимости эксплуатационных расходов, системы учета расходов по объекту;</a:t>
            </a:r>
          </a:p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Подбор и организация работы субподрядных компаний;</a:t>
            </a:r>
          </a:p>
          <a:p>
            <a:pPr marL="219273" indent="-219273">
              <a:lnSpc>
                <a:spcPct val="100000"/>
              </a:lnSpc>
              <a:spcBef>
                <a:spcPts val="488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Консультации по управлению и эксплуатации объектов,     находящихся у нескольких Собственников.</a:t>
            </a:r>
          </a:p>
        </p:txBody>
      </p:sp>
      <p:pic>
        <p:nvPicPr>
          <p:cNvPr id="9" name="Рисунок 8" descr="14DSC0087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732622" y="2711754"/>
            <a:ext cx="4959191" cy="3719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Офисное здание на фоне голубого неба, вид под небольшим углом">
            <a:extLst>
              <a:ext uri="{FF2B5EF4-FFF2-40B4-BE49-F238E27FC236}">
                <a16:creationId xmlns:a16="http://schemas.microsoft.com/office/drawing/2014/main" xmlns="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/>
          <a:srcRect l="2749" r="2749"/>
          <a:stretch/>
        </p:blipFill>
        <p:spPr>
          <a:xfrm>
            <a:off x="0" y="0"/>
            <a:ext cx="5645232" cy="75596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452" y="716337"/>
            <a:ext cx="4706921" cy="1068404"/>
          </a:xfrm>
        </p:spPr>
        <p:txBody>
          <a:bodyPr rtlCol="0"/>
          <a:lstStyle/>
          <a:p>
            <a:pPr>
              <a:spcBef>
                <a:spcPts val="813"/>
              </a:spcBef>
            </a:pPr>
            <a:r>
              <a:rPr lang="ru-RU" sz="3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ОФИСЫ </a:t>
            </a:r>
            <a:r>
              <a:rPr lang="ru-RU" sz="3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КОМПАНИИ</a:t>
            </a:r>
            <a:endParaRPr lang="ru-RU" sz="3500" b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134" y="3980287"/>
            <a:ext cx="3773020" cy="1165266"/>
          </a:xfrm>
        </p:spPr>
        <p:txBody>
          <a:bodyPr rtlCol="0"/>
          <a:lstStyle/>
          <a:p>
            <a:r>
              <a:rPr lang="ru-RU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Иванов Сергей Николаевич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422606DA-F5C0-4FBD-930A-04C47E7F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44535" y="5091059"/>
            <a:ext cx="3548619" cy="433842"/>
          </a:xfrm>
        </p:spPr>
        <p:txBody>
          <a:bodyPr rtlCol="0"/>
          <a:lstStyle/>
          <a:p>
            <a:pPr rtl="0"/>
            <a:r>
              <a:rPr lang="ru-RU" sz="2000" b="1" dirty="0">
                <a:solidFill>
                  <a:schemeClr val="tx1"/>
                </a:solidFill>
              </a:rPr>
              <a:t>Генеральный директор</a:t>
            </a:r>
          </a:p>
        </p:txBody>
      </p:sp>
      <p:pic>
        <p:nvPicPr>
          <p:cNvPr id="14" name="Рисунок 13" descr="icon-244668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78377" y="1929115"/>
            <a:ext cx="199102" cy="2403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854717" y="1813615"/>
            <a:ext cx="5284435" cy="8417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lnSpc>
                <a:spcPct val="114000"/>
              </a:lnSpc>
              <a:spcBef>
                <a:spcPts val="600"/>
              </a:spcBef>
            </a:pPr>
            <a:r>
              <a:rPr lang="ru-RU" sz="2000" dirty="0" smtClean="0"/>
              <a:t>г. Санкт-Петербург</a:t>
            </a:r>
            <a:r>
              <a:rPr lang="ru-RU" sz="2000" dirty="0"/>
              <a:t>, ул. Некрасова, </a:t>
            </a:r>
            <a:r>
              <a:rPr lang="ru-RU" sz="2000" dirty="0" smtClean="0"/>
              <a:t>д.11 </a:t>
            </a:r>
          </a:p>
          <a:p>
            <a:pPr algn="r">
              <a:lnSpc>
                <a:spcPct val="114000"/>
              </a:lnSpc>
              <a:spcBef>
                <a:spcPts val="600"/>
              </a:spcBef>
            </a:pPr>
            <a:r>
              <a:rPr lang="ru-RU" sz="2000" dirty="0" smtClean="0"/>
              <a:t>Филиалы: г</a:t>
            </a:r>
            <a:r>
              <a:rPr lang="ru-RU" sz="2000" dirty="0"/>
              <a:t>. </a:t>
            </a:r>
            <a:r>
              <a:rPr lang="ru-RU" sz="2000" dirty="0" smtClean="0"/>
              <a:t>Москва, г. Великий Новгород</a:t>
            </a:r>
            <a:endParaRPr lang="ru-RU" sz="2000" dirty="0"/>
          </a:p>
        </p:txBody>
      </p:sp>
      <p:pic>
        <p:nvPicPr>
          <p:cNvPr id="16" name="Рисунок 15" descr="icon-244668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21345" y="2327546"/>
            <a:ext cx="199102" cy="24036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339849" y="2655320"/>
            <a:ext cx="4799304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000" dirty="0"/>
              <a:t>+7 (921) 866-33-30, +7 (812) 275-84-38</a:t>
            </a:r>
          </a:p>
        </p:txBody>
      </p:sp>
    </p:spTree>
    <p:extLst>
      <p:ext uri="{BB962C8B-B14F-4D97-AF65-F5344CB8AC3E}">
        <p14:creationId xmlns="" xmlns:p14="http://schemas.microsoft.com/office/powerpoint/2010/main" val="23142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45331398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_30677662_TF45331398" id="{54C9E4F3-3A03-4402-A107-9DDD7A71BB82}" vid="{F9B8EB22-9DB8-442E-BFF0-27918EB9B0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A0EF5-23A9-4627-BC46-745B7DD804D2}">
  <ds:schemaRefs>
    <ds:schemaRef ds:uri="fb0879af-3eba-417a-a55a-ffe6dcd6ca77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dc4bcd6-49db-4c07-9060-8acfc67cef9f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tf45331398</Template>
  <TotalTime>0</TotalTime>
  <Words>430</Words>
  <Application>Microsoft Office PowerPoint</Application>
  <PresentationFormat>Произвольный</PresentationFormat>
  <Paragraphs>51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tf45331398</vt:lpstr>
      <vt:lpstr>Слайд 1</vt:lpstr>
      <vt:lpstr>Слайд 2</vt:lpstr>
      <vt:lpstr>Стратегия и развитие</vt:lpstr>
      <vt:lpstr>Региональный охват </vt:lpstr>
      <vt:lpstr>Профессиональные компетенции</vt:lpstr>
      <vt:lpstr>Управление и эксплуатация объектов коммерческой недвижимости </vt:lpstr>
      <vt:lpstr>ОФИСЫ КОМПАНИИ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2020-02-13T09:16:16Z</dcterms:created>
  <dcterms:modified xsi:type="dcterms:W3CDTF">2020-10-27T15:28:16Z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